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385" r:id="rId2"/>
    <p:sldId id="471" r:id="rId3"/>
    <p:sldId id="472" r:id="rId4"/>
    <p:sldId id="473" r:id="rId5"/>
    <p:sldId id="479" r:id="rId6"/>
    <p:sldId id="478" r:id="rId7"/>
    <p:sldId id="474" r:id="rId8"/>
    <p:sldId id="475" r:id="rId9"/>
    <p:sldId id="476" r:id="rId10"/>
    <p:sldId id="477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456" r:id="rId19"/>
    <p:sldId id="457" r:id="rId20"/>
    <p:sldId id="458" r:id="rId21"/>
    <p:sldId id="460" r:id="rId22"/>
    <p:sldId id="461" r:id="rId23"/>
    <p:sldId id="462" r:id="rId24"/>
    <p:sldId id="463" r:id="rId25"/>
    <p:sldId id="444" r:id="rId26"/>
    <p:sldId id="445" r:id="rId27"/>
    <p:sldId id="446" r:id="rId28"/>
    <p:sldId id="455" r:id="rId29"/>
    <p:sldId id="449" r:id="rId30"/>
    <p:sldId id="450" r:id="rId31"/>
    <p:sldId id="451" r:id="rId32"/>
    <p:sldId id="454" r:id="rId33"/>
    <p:sldId id="453" r:id="rId34"/>
    <p:sldId id="433" r:id="rId35"/>
    <p:sldId id="434" r:id="rId36"/>
    <p:sldId id="435" r:id="rId37"/>
    <p:sldId id="440" r:id="rId38"/>
    <p:sldId id="441" r:id="rId39"/>
    <p:sldId id="436" r:id="rId40"/>
    <p:sldId id="437" r:id="rId41"/>
    <p:sldId id="438" r:id="rId42"/>
    <p:sldId id="443" r:id="rId43"/>
    <p:sldId id="442" r:id="rId44"/>
    <p:sldId id="425" r:id="rId45"/>
    <p:sldId id="426" r:id="rId46"/>
    <p:sldId id="427" r:id="rId47"/>
    <p:sldId id="428" r:id="rId48"/>
    <p:sldId id="429" r:id="rId49"/>
    <p:sldId id="430" r:id="rId50"/>
    <p:sldId id="432" r:id="rId51"/>
    <p:sldId id="412" r:id="rId52"/>
    <p:sldId id="413" r:id="rId53"/>
    <p:sldId id="414" r:id="rId54"/>
    <p:sldId id="415" r:id="rId55"/>
    <p:sldId id="423" r:id="rId56"/>
    <p:sldId id="420" r:id="rId57"/>
    <p:sldId id="424" r:id="rId58"/>
    <p:sldId id="400" r:id="rId59"/>
    <p:sldId id="401" r:id="rId60"/>
    <p:sldId id="402" r:id="rId61"/>
    <p:sldId id="405" r:id="rId62"/>
    <p:sldId id="406" r:id="rId63"/>
    <p:sldId id="407" r:id="rId64"/>
    <p:sldId id="410" r:id="rId65"/>
    <p:sldId id="404" r:id="rId66"/>
    <p:sldId id="409" r:id="rId67"/>
    <p:sldId id="411" r:id="rId68"/>
    <p:sldId id="395" r:id="rId69"/>
    <p:sldId id="396" r:id="rId70"/>
    <p:sldId id="397" r:id="rId71"/>
    <p:sldId id="399" r:id="rId72"/>
    <p:sldId id="398" r:id="rId73"/>
    <p:sldId id="391" r:id="rId74"/>
    <p:sldId id="392" r:id="rId75"/>
    <p:sldId id="393" r:id="rId76"/>
    <p:sldId id="394" r:id="rId77"/>
    <p:sldId id="386" r:id="rId78"/>
    <p:sldId id="387" r:id="rId79"/>
    <p:sldId id="388" r:id="rId80"/>
    <p:sldId id="389" r:id="rId81"/>
    <p:sldId id="390" r:id="rId82"/>
    <p:sldId id="379" r:id="rId83"/>
    <p:sldId id="383" r:id="rId84"/>
    <p:sldId id="382" r:id="rId85"/>
    <p:sldId id="381" r:id="rId86"/>
    <p:sldId id="378" r:id="rId87"/>
    <p:sldId id="384" r:id="rId88"/>
    <p:sldId id="359" r:id="rId89"/>
    <p:sldId id="372" r:id="rId90"/>
    <p:sldId id="375" r:id="rId91"/>
    <p:sldId id="373" r:id="rId92"/>
    <p:sldId id="376" r:id="rId93"/>
    <p:sldId id="377" r:id="rId94"/>
    <p:sldId id="371" r:id="rId95"/>
    <p:sldId id="360" r:id="rId96"/>
    <p:sldId id="361" r:id="rId97"/>
    <p:sldId id="362" r:id="rId98"/>
    <p:sldId id="363" r:id="rId99"/>
    <p:sldId id="364" r:id="rId100"/>
    <p:sldId id="366" r:id="rId101"/>
    <p:sldId id="367" r:id="rId102"/>
    <p:sldId id="368" r:id="rId103"/>
    <p:sldId id="369" r:id="rId104"/>
    <p:sldId id="370" r:id="rId105"/>
    <p:sldId id="365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279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1344"/>
  </p:normalViewPr>
  <p:slideViewPr>
    <p:cSldViewPr snapToGrid="0" snapToObjects="1">
      <p:cViewPr varScale="1">
        <p:scale>
          <a:sx n="141" d="100"/>
          <a:sy n="14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3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0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1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be a two day strike where you don’t do any professor related tasks and learn about BLM and challenges of underrepresented people, and what can be done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5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where all of this started and popularized this year, which, for me was the black lives matter protests.</a:t>
            </a:r>
          </a:p>
          <a:p>
            <a:r>
              <a:rPr lang="en-US" dirty="0"/>
              <a:t>BLM has been around for many years, but the very public, and unfair, murders of black people by police ignited the movement</a:t>
            </a:r>
          </a:p>
          <a:p>
            <a:r>
              <a:rPr lang="en-US" dirty="0"/>
              <a:t>For instance, </a:t>
            </a:r>
            <a:r>
              <a:rPr lang="en-US" dirty="0" err="1"/>
              <a:t>geore</a:t>
            </a:r>
            <a:r>
              <a:rPr lang="en-US" dirty="0"/>
              <a:t> </a:t>
            </a:r>
            <a:r>
              <a:rPr lang="en-US" dirty="0" err="1"/>
              <a:t>floyd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84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Breonna Taylor was a nurse just at home in her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Linden Cameron was a 13 year old shot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5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Daniel Prude who was pinned and hooded by officers, who then blamed it on drug overdose, which leverages deep seated biases about black people.</a:t>
            </a:r>
          </a:p>
          <a:p>
            <a:r>
              <a:rPr lang="en-US" dirty="0"/>
              <a:t>These events are tragic, and simply symptoms of a deep disparity between African </a:t>
            </a:r>
            <a:r>
              <a:rPr lang="en-US" dirty="0" err="1"/>
              <a:t>americans</a:t>
            </a:r>
            <a:r>
              <a:rPr lang="en-US" dirty="0"/>
              <a:t> and the rest of America.</a:t>
            </a:r>
          </a:p>
          <a:p>
            <a:r>
              <a:rPr lang="en-US" dirty="0"/>
              <a:t>The US has historically treated immigrants of all kinds poorly, but African </a:t>
            </a:r>
            <a:r>
              <a:rPr lang="en-US" dirty="0" err="1"/>
              <a:t>americans</a:t>
            </a:r>
            <a:r>
              <a:rPr lang="en-US" dirty="0"/>
              <a:t> have been systematically oppressed from day one of the nation’s founding.</a:t>
            </a:r>
          </a:p>
          <a:p>
            <a:r>
              <a:rPr lang="en-US" dirty="0"/>
              <a:t>BLM is simply the manifestation of the outrage at this inequity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the WNBA led the sports world in going on a strike to further publicize this issue, and other sports </a:t>
            </a:r>
            <a:r>
              <a:rPr lang="en-US" dirty="0" err="1"/>
              <a:t>leaguse</a:t>
            </a:r>
            <a:r>
              <a:rPr lang="en-US" dirty="0"/>
              <a:t> followed.</a:t>
            </a:r>
          </a:p>
          <a:p>
            <a:r>
              <a:rPr lang="en-US" dirty="0" err="1"/>
              <a:t>ScholarStrike</a:t>
            </a:r>
            <a:r>
              <a:rPr lang="en-US" dirty="0"/>
              <a:t> was a reaction by academics in support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cancel class, I’ll list here terms that are worth searching for to educate your self a bit about what’s going on.  We will share these terms in the slack.</a:t>
            </a:r>
          </a:p>
          <a:p>
            <a:r>
              <a:rPr lang="en-US" dirty="0"/>
              <a:t>These are issues that I am not an expert in either, but I am happy to discuss these in recitation or 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2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DA5F-B3E6-FC47-B56B-EF6255D7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9D4E-E5F3-DE47-B553-A1010A6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9631272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75039-56C5-7C42-B219-2A673BD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0B385A-3329-1749-A790-7A58F8D88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7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34" y="1429823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700241" y="2755387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410596" y="5118597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058" y="1590662"/>
            <a:ext cx="4655876" cy="493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My</a:t>
            </a: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 favorite morning drink is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(as much detail as you wish)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0"/>
          <a:stretch/>
        </p:blipFill>
        <p:spPr>
          <a:xfrm>
            <a:off x="1806563" y="5377698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501923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Multi-dimensional indexing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 is out, due 9/20</a:t>
            </a:r>
          </a:p>
        </p:txBody>
      </p:sp>
    </p:spTree>
    <p:extLst>
      <p:ext uri="{BB962C8B-B14F-4D97-AF65-F5344CB8AC3E}">
        <p14:creationId xmlns:p14="http://schemas.microsoft.com/office/powerpoint/2010/main" val="1593594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Share your favorite quick cooking recipe, </a:t>
            </a:r>
          </a:p>
          <a:p>
            <a:pPr marL="0" indent="0" algn="ctr">
              <a:buNone/>
            </a:pPr>
            <a:r>
              <a:rPr lang="en-US" dirty="0"/>
              <a:t>or what you would like to cook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930812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1156595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805" y="928053"/>
            <a:ext cx="4655876" cy="556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sz="3200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 ate ___________ for breakfast”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183710" y="4715089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68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Walk through</a:t>
            </a:r>
          </a:p>
          <a:p>
            <a:pPr marL="0" indent="0">
              <a:buNone/>
            </a:pPr>
            <a:r>
              <a:rPr lang="en-US" dirty="0"/>
              <a:t>A0</a:t>
            </a:r>
          </a:p>
          <a:p>
            <a:pPr marL="0" indent="0">
              <a:buNone/>
            </a:pPr>
            <a:r>
              <a:rPr lang="en-US" dirty="0"/>
              <a:t>Paper Reviews</a:t>
            </a:r>
          </a:p>
          <a:p>
            <a:pPr marL="0" indent="0">
              <a:buNone/>
            </a:pPr>
            <a:r>
              <a:rPr lang="en-US" dirty="0"/>
              <a:t>Project list is up (still evolving)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Course goal</a:t>
            </a:r>
          </a:p>
          <a:p>
            <a:pPr marL="0" indent="0">
              <a:buNone/>
            </a:pPr>
            <a:r>
              <a:rPr lang="en-US" dirty="0"/>
              <a:t>You feel comfortable reading papers + conducting research</a:t>
            </a:r>
          </a:p>
          <a:p>
            <a:pPr marL="0" indent="0">
              <a:buNone/>
            </a:pPr>
            <a:r>
              <a:rPr lang="en-US" dirty="0"/>
              <a:t>Research ~ answering your own questions</a:t>
            </a:r>
          </a:p>
        </p:txBody>
      </p:sp>
    </p:spTree>
    <p:extLst>
      <p:ext uri="{BB962C8B-B14F-4D97-AF65-F5344CB8AC3E}">
        <p14:creationId xmlns:p14="http://schemas.microsoft.com/office/powerpoint/2010/main" val="248919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Finish previous class</a:t>
            </a:r>
          </a:p>
          <a:p>
            <a:pPr marL="0" indent="0">
              <a:buNone/>
            </a:pPr>
            <a:r>
              <a:rPr lang="en-US" dirty="0"/>
              <a:t>Review classic DBMS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on w6113.github.io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53B0-C7A0-5049-959F-38958D3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88" y="3983590"/>
            <a:ext cx="8477420" cy="30309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2DB4DC-5C21-B246-8B64-13709BAFEC82}"/>
              </a:ext>
            </a:extLst>
          </p:cNvPr>
          <p:cNvSpPr/>
          <p:nvPr/>
        </p:nvSpPr>
        <p:spPr>
          <a:xfrm rot="1235702">
            <a:off x="3504178" y="601370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5458F50-5FAC-3544-8B36-16B360FCED4D}"/>
              </a:ext>
            </a:extLst>
          </p:cNvPr>
          <p:cNvSpPr/>
          <p:nvPr/>
        </p:nvSpPr>
        <p:spPr>
          <a:xfrm rot="13481599">
            <a:off x="7946280" y="6323913"/>
            <a:ext cx="1123055" cy="45413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2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E028D-EACC-5E47-8BD7-24B4A007EF13}"/>
              </a:ext>
            </a:extLst>
          </p:cNvPr>
          <p:cNvSpPr txBox="1"/>
          <p:nvPr/>
        </p:nvSpPr>
        <p:spPr>
          <a:xfrm>
            <a:off x="3996643" y="3013502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#</a:t>
            </a:r>
            <a:r>
              <a:rPr lang="en-US" sz="4800" dirty="0" err="1">
                <a:solidFill>
                  <a:schemeClr val="bg1"/>
                </a:solidFill>
                <a:latin typeface="Avenir Next" panose="020B0503020202020204" pitchFamily="34" charset="0"/>
              </a:rPr>
              <a:t>ScholarStrike</a:t>
            </a:r>
            <a:endParaRPr lang="en-US" sz="4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1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313299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2D373-E715-A745-88D3-5C5D253F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1" y="1330035"/>
            <a:ext cx="6277838" cy="6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5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F636-8F88-E04F-B5CE-9D75FE43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33" y="1468481"/>
            <a:ext cx="8413040" cy="53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45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87C5-C207-244C-B09E-994F8762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6"/>
          <a:stretch/>
        </p:blipFill>
        <p:spPr>
          <a:xfrm>
            <a:off x="1500281" y="1448790"/>
            <a:ext cx="9500196" cy="54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62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60B7-DF2D-F641-B20B-0B6645B7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Lives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207-2447-B947-B9C3-F192E1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6"/>
          <a:stretch/>
        </p:blipFill>
        <p:spPr>
          <a:xfrm>
            <a:off x="1580423" y="1472541"/>
            <a:ext cx="9031155" cy="53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01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DCD4-11D8-A346-83B9-453EC25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7C23-A0F4-C74B-B210-6C0BB0D3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CCC92-EA2A-8746-B71C-70CCA5DF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0800"/>
            <a:ext cx="10160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434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E403-D7B6-F84E-89D2-5D76B7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terms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DED-895B-A547-8C1F-C762139D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john </a:t>
            </a:r>
            <a:r>
              <a:rPr lang="en-US" sz="4400" dirty="0" err="1">
                <a:solidFill>
                  <a:schemeClr val="bg1"/>
                </a:solidFill>
              </a:rPr>
              <a:t>oliver</a:t>
            </a:r>
            <a:r>
              <a:rPr lang="en-US" sz="4400" dirty="0">
                <a:solidFill>
                  <a:schemeClr val="bg1"/>
                </a:solidFill>
              </a:rPr>
              <a:t> police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Netflix 13th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The case for reparations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</a:rPr>
              <a:t>shutdownstem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89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for Tuesday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0 by 9/13 11:59PM 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w6113.github.io</a:t>
            </a:r>
          </a:p>
        </p:txBody>
      </p:sp>
    </p:spTree>
    <p:extLst>
      <p:ext uri="{BB962C8B-B14F-4D97-AF65-F5344CB8AC3E}">
        <p14:creationId xmlns:p14="http://schemas.microsoft.com/office/powerpoint/2010/main" val="2823693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Where do you usually get your news?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4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 reviews due tomorrow</a:t>
            </a:r>
          </a:p>
          <a:p>
            <a:pPr marL="0" indent="0">
              <a:buNone/>
            </a:pPr>
            <a:r>
              <a:rPr lang="en-US" dirty="0"/>
              <a:t>A4 due tomorrow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5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99664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227866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2" name="Picture 4" descr="Crayon Shin-chan Animation Television Show TV Asahi Cartoon, PNG, 648x721px, Watercolor, Cartoon, Flower, Frame, Heart Download Free">
            <a:extLst>
              <a:ext uri="{FF2B5EF4-FFF2-40B4-BE49-F238E27FC236}">
                <a16:creationId xmlns:a16="http://schemas.microsoft.com/office/drawing/2014/main" id="{B9779E43-17CF-A54D-93B5-D3B36C78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6" b="99029" l="10000" r="90000">
                        <a14:foregroundMark x1="38293" y1="11789" x2="49634" y2="6103"/>
                        <a14:foregroundMark x1="49634" y1="6103" x2="57561" y2="4854"/>
                        <a14:foregroundMark x1="57561" y1="4854" x2="74756" y2="19417"/>
                        <a14:foregroundMark x1="74756" y1="19417" x2="48049" y2="25243"/>
                        <a14:foregroundMark x1="48049" y1="25243" x2="35976" y2="23578"/>
                        <a14:foregroundMark x1="35976" y1="23578" x2="36951" y2="14563"/>
                        <a14:foregroundMark x1="36951" y1="14563" x2="46829" y2="10680"/>
                        <a14:foregroundMark x1="46829" y1="10680" x2="53537" y2="17476"/>
                        <a14:foregroundMark x1="53537" y1="17476" x2="57805" y2="10957"/>
                        <a14:foregroundMark x1="57805" y1="10957" x2="63415" y2="16366"/>
                        <a14:foregroundMark x1="58537" y1="24411" x2="59390" y2="23301"/>
                        <a14:foregroundMark x1="41829" y1="24688" x2="41829" y2="28988"/>
                        <a14:foregroundMark x1="31463" y1="94868" x2="52073" y2="95007"/>
                        <a14:foregroundMark x1="52073" y1="95007" x2="71707" y2="94591"/>
                        <a14:foregroundMark x1="71707" y1="94591" x2="72073" y2="94452"/>
                        <a14:foregroundMark x1="25732" y1="99584" x2="29390" y2="93204"/>
                        <a14:foregroundMark x1="29390" y1="93204" x2="57927" y2="88350"/>
                        <a14:foregroundMark x1="57927" y1="88350" x2="64634" y2="88211"/>
                        <a14:foregroundMark x1="64634" y1="88211" x2="71341" y2="93065"/>
                        <a14:foregroundMark x1="71341" y1="93065" x2="72561" y2="99029"/>
                        <a14:foregroundMark x1="43780" y1="25520" x2="44024" y2="26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9" y="3283752"/>
            <a:ext cx="4064880" cy="3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1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5378B-5E7A-3946-A0B5-7B3D2E7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Discuss tips for reading papers &amp; writing good reviews</a:t>
            </a:r>
          </a:p>
          <a:p>
            <a:pPr marL="0" indent="0" algn="ctr">
              <a:buNone/>
            </a:pPr>
            <a:r>
              <a:rPr lang="en-US" sz="3200" dirty="0"/>
              <a:t>Each group shares 2 tips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88917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 Mat Views</a:t>
            </a:r>
          </a:p>
        </p:txBody>
      </p:sp>
    </p:spTree>
    <p:extLst>
      <p:ext uri="{BB962C8B-B14F-4D97-AF65-F5344CB8AC3E}">
        <p14:creationId xmlns:p14="http://schemas.microsoft.com/office/powerpoint/2010/main" val="116001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Discuss Tuesday’s lecture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9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and 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208795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 draft due TODAY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class on election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2 reviews will be dedicated to your assigned PC papers</a:t>
            </a:r>
          </a:p>
          <a:p>
            <a:pPr marL="0" indent="0">
              <a:buNone/>
            </a:pPr>
            <a:r>
              <a:rPr lang="en-US" dirty="0"/>
              <a:t>Assignments out tomorrow</a:t>
            </a:r>
          </a:p>
        </p:txBody>
      </p:sp>
    </p:spTree>
    <p:extLst>
      <p:ext uri="{BB962C8B-B14F-4D97-AF65-F5344CB8AC3E}">
        <p14:creationId xmlns:p14="http://schemas.microsoft.com/office/powerpoint/2010/main" val="216888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07612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88F35-9367-154F-8385-0A8C9066F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1028" name="Picture 4" descr="Man with pug dog head in glasses showing thumbs up. Amusing man with pug dog head in checkered shirt and glasses and showing thumbs up over grey background stock image">
            <a:extLst>
              <a:ext uri="{FF2B5EF4-FFF2-40B4-BE49-F238E27FC236}">
                <a16:creationId xmlns:a16="http://schemas.microsoft.com/office/drawing/2014/main" id="{66CF0046-DD97-4B4C-8D80-27DCE01C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71" y="1430448"/>
            <a:ext cx="6367529" cy="42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51AA7-43B9-DC4E-A29C-39A36BB8F23A}"/>
              </a:ext>
            </a:extLst>
          </p:cNvPr>
          <p:cNvSpPr/>
          <p:nvPr/>
        </p:nvSpPr>
        <p:spPr>
          <a:xfrm>
            <a:off x="6096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www.dreamstime.com</a:t>
            </a:r>
            <a:r>
              <a:rPr lang="en-US" sz="1200" dirty="0"/>
              <a:t>/photos-images/dog-thumbs-</a:t>
            </a:r>
            <a:r>
              <a:rPr lang="en-US" sz="1200" dirty="0" err="1"/>
              <a:t>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428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G1: If memory is expensive, and deltas arrive at varying rates, what are ways an incremental materialization system might balance memory utilization vs refresh latency?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G2: come up with an example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is expensive to maintain, but materializing subqueries would be cheap.  Explain why.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C5378B-5E7A-3946-A0B5-7B3D2E794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32" y="1603357"/>
                <a:ext cx="11003734" cy="4412305"/>
              </a:xfrm>
              <a:blipFill>
                <a:blip r:embed="rId2"/>
                <a:stretch>
                  <a:fillRect l="-1382" t="-2586" r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33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14011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Have you watched the social dilemma?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4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deadline has passed.  5 grace days in effect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A390-E0AC-5442-AF02-CA1BE1B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2CCB-3860-C449-9F38-87504D6C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F46E-FD42-2943-B0DE-CDF8E084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6694"/>
            <a:ext cx="9626600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DADB1-E805-0D44-BB9B-3F080405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28" y="1447800"/>
            <a:ext cx="965200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A3D59-0012-824D-9542-8D39EFCF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43200"/>
            <a:ext cx="962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venir Next" panose="020B0503020202020204" pitchFamily="34" charset="0"/>
              </a:rPr>
              <a:t>10/27	Vasiliki </a:t>
            </a:r>
            <a:r>
              <a:rPr lang="en-US" sz="2200" b="1" dirty="0" err="1">
                <a:latin typeface="Avenir Next" panose="020B0503020202020204" pitchFamily="34" charset="0"/>
              </a:rPr>
              <a:t>Kalavri</a:t>
            </a:r>
            <a:r>
              <a:rPr lang="en-US" sz="2200" b="1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b="1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2908-581C-A841-BB25-C7E080C8F1A5}"/>
              </a:ext>
            </a:extLst>
          </p:cNvPr>
          <p:cNvSpPr txBox="1"/>
          <p:nvPr/>
        </p:nvSpPr>
        <p:spPr>
          <a:xfrm>
            <a:off x="6788020" y="365125"/>
            <a:ext cx="5403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Vasiliki’s talk is 4-5:30PM!</a:t>
            </a:r>
          </a:p>
          <a:p>
            <a:pPr algn="l"/>
            <a:r>
              <a:rPr lang="en-US" sz="3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Replaces</a:t>
            </a: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</a:rPr>
              <a:t> Tuesday Class</a:t>
            </a:r>
          </a:p>
        </p:txBody>
      </p:sp>
    </p:spTree>
    <p:extLst>
      <p:ext uri="{BB962C8B-B14F-4D97-AF65-F5344CB8AC3E}">
        <p14:creationId xmlns:p14="http://schemas.microsoft.com/office/powerpoint/2010/main" val="75435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Choose your own topic!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459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Crying Cat | Know Your Meme">
            <a:extLst>
              <a:ext uri="{FF2B5EF4-FFF2-40B4-BE49-F238E27FC236}">
                <a16:creationId xmlns:a16="http://schemas.microsoft.com/office/drawing/2014/main" id="{48C9B3CB-2514-D74F-973F-683A891E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8" y="604687"/>
            <a:ext cx="5708210" cy="54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058330" y="837832"/>
            <a:ext cx="275748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SPEAKS UP</a:t>
            </a:r>
          </a:p>
          <a:p>
            <a:pPr algn="ctr"/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THUMB UP</a:t>
            </a:r>
          </a:p>
        </p:txBody>
      </p:sp>
    </p:spTree>
    <p:extLst>
      <p:ext uri="{BB962C8B-B14F-4D97-AF65-F5344CB8AC3E}">
        <p14:creationId xmlns:p14="http://schemas.microsoft.com/office/powerpoint/2010/main" val="3728635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Discuss a non-database use case </a:t>
            </a:r>
          </a:p>
          <a:p>
            <a:pPr marL="0" indent="0" algn="ctr">
              <a:buNone/>
            </a:pPr>
            <a:r>
              <a:rPr lang="en-US" sz="3200" dirty="0"/>
              <a:t>that could be viewed from a </a:t>
            </a:r>
          </a:p>
          <a:p>
            <a:pPr marL="0" indent="0" algn="ctr">
              <a:buNone/>
            </a:pPr>
            <a:r>
              <a:rPr lang="en-US" sz="3200" dirty="0"/>
              <a:t>materialized view perspective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(systems, hardware, government, real-life,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Explore the implications!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76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Incremental Dataflow</a:t>
            </a:r>
          </a:p>
        </p:txBody>
      </p:sp>
    </p:spTree>
    <p:extLst>
      <p:ext uri="{BB962C8B-B14F-4D97-AF65-F5344CB8AC3E}">
        <p14:creationId xmlns:p14="http://schemas.microsoft.com/office/powerpoint/2010/main" val="3095872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0309" y="127121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Favorite music artist/band!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684C7-B86D-934B-839E-D81CCB48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37" y="3128384"/>
            <a:ext cx="3022081" cy="291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8C1F0-0C4B-9548-9560-87A9FD08EDC3}"/>
              </a:ext>
            </a:extLst>
          </p:cNvPr>
          <p:cNvSpPr txBox="1"/>
          <p:nvPr/>
        </p:nvSpPr>
        <p:spPr>
          <a:xfrm>
            <a:off x="9189474" y="603843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Is this a sandwich?</a:t>
            </a:r>
          </a:p>
        </p:txBody>
      </p:sp>
    </p:spTree>
    <p:extLst>
      <p:ext uri="{BB962C8B-B14F-4D97-AF65-F5344CB8AC3E}">
        <p14:creationId xmlns:p14="http://schemas.microsoft.com/office/powerpoint/2010/main" val="2727163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A4 out: hypothesis-driven experiment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draft 10/29 </a:t>
            </a:r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easychair.org</a:t>
            </a:r>
            <a:r>
              <a:rPr lang="en-US" sz="2000" dirty="0"/>
              <a:t>/conferences/?conf=w611320 </a:t>
            </a:r>
          </a:p>
          <a:p>
            <a:pPr marL="0" indent="0">
              <a:buNone/>
            </a:pPr>
            <a:r>
              <a:rPr lang="en-US" sz="2000" dirty="0"/>
              <a:t>Invites emailed to serve on the program committee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EFB0-643C-EE4A-902A-7A24C64E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3" y="4990155"/>
            <a:ext cx="5449494" cy="351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6648-D31C-9C4F-8BAA-FCC2C4BCE32C}"/>
              </a:ext>
            </a:extLst>
          </p:cNvPr>
          <p:cNvSpPr txBox="1"/>
          <p:nvPr/>
        </p:nvSpPr>
        <p:spPr>
          <a:xfrm>
            <a:off x="8050594" y="5130802"/>
            <a:ext cx="313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Example draft submission from 2019 w6113</a:t>
            </a:r>
          </a:p>
        </p:txBody>
      </p:sp>
    </p:spTree>
    <p:extLst>
      <p:ext uri="{BB962C8B-B14F-4D97-AF65-F5344CB8AC3E}">
        <p14:creationId xmlns:p14="http://schemas.microsoft.com/office/powerpoint/2010/main" val="2405233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Reproduce and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6610" cy="49339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motivation for what you will reproduce.</a:t>
            </a:r>
          </a:p>
          <a:p>
            <a:pPr marL="0" indent="0">
              <a:buNone/>
            </a:pPr>
            <a:r>
              <a:rPr lang="en-US" dirty="0"/>
              <a:t>Clear reason for why the system you will implement within is appropriate.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Detailed description of algorithms you will reproduce, and specifically how they will be implemented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</p:spTree>
    <p:extLst>
      <p:ext uri="{BB962C8B-B14F-4D97-AF65-F5344CB8AC3E}">
        <p14:creationId xmlns:p14="http://schemas.microsoft.com/office/powerpoint/2010/main" val="57305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2D-51E2-DC44-A5BA-C179C3D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Draft: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1738-F613-D44A-8AF3-25812BB0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40797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The argument flow from problem to your novelty should be 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Technical Approach</a:t>
            </a:r>
          </a:p>
          <a:p>
            <a:pPr marL="0" indent="0">
              <a:buNone/>
            </a:pPr>
            <a:r>
              <a:rPr lang="en-US" dirty="0"/>
              <a:t>Describe a naïve version of your solution highlights the ideas (but may be inefficient/unoptimized)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dirty="0"/>
              <a:t>List the hypothesis, baselines experiment designs</a:t>
            </a:r>
          </a:p>
          <a:p>
            <a:pPr marL="0" indent="0">
              <a:buNone/>
            </a:pPr>
            <a:r>
              <a:rPr lang="en-US" dirty="0"/>
              <a:t>OK to not have run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184C6-79B3-BF4B-B31E-84CDE6DC9BE1}"/>
              </a:ext>
            </a:extLst>
          </p:cNvPr>
          <p:cNvSpPr txBox="1"/>
          <p:nvPr/>
        </p:nvSpPr>
        <p:spPr>
          <a:xfrm>
            <a:off x="6096000" y="1825624"/>
            <a:ext cx="5613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venir Next" panose="020B0503020202020204" pitchFamily="34" charset="0"/>
              </a:rPr>
              <a:t>Related Work</a:t>
            </a:r>
          </a:p>
          <a:p>
            <a:r>
              <a:rPr lang="en-US" dirty="0">
                <a:latin typeface="Avenir Next" panose="020B0503020202020204" pitchFamily="34" charset="0"/>
              </a:rPr>
              <a:t>Define dimensions that distinguish your work from prior works</a:t>
            </a:r>
          </a:p>
          <a:p>
            <a:pPr algn="l"/>
            <a:endParaRPr lang="en-US" b="1" dirty="0">
              <a:latin typeface="Avenir Next" panose="020B0503020202020204" pitchFamily="34" charset="0"/>
            </a:endParaRPr>
          </a:p>
          <a:p>
            <a:pPr algn="l"/>
            <a:r>
              <a:rPr lang="en-US" b="1" dirty="0">
                <a:latin typeface="Avenir Next" panose="020B0503020202020204" pitchFamily="34" charset="0"/>
              </a:rPr>
              <a:t>Timely Dataflow </a:t>
            </a:r>
            <a:r>
              <a:rPr lang="en-US" dirty="0">
                <a:latin typeface="Avenir Next" panose="020B0503020202020204" pitchFamily="34" charset="0"/>
              </a:rPr>
              <a:t>defines similar categories: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Acyclic batch data flow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Incremental computation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Stream processing systems</a:t>
            </a: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Cyclic dataflows</a:t>
            </a:r>
          </a:p>
          <a:p>
            <a:pPr algn="l"/>
            <a:endParaRPr lang="en-US" dirty="0">
              <a:latin typeface="Avenir Next" panose="020B0503020202020204" pitchFamily="34" charset="0"/>
            </a:endParaRPr>
          </a:p>
          <a:p>
            <a:pPr algn="l"/>
            <a:r>
              <a:rPr lang="en-US" dirty="0">
                <a:latin typeface="Avenir Next" panose="020B0503020202020204" pitchFamily="34" charset="0"/>
              </a:rPr>
              <a:t>See </a:t>
            </a:r>
            <a:r>
              <a:rPr lang="en-US" b="1" dirty="0">
                <a:latin typeface="Avenir Next" panose="020B0503020202020204" pitchFamily="34" charset="0"/>
              </a:rPr>
              <a:t>How to Architect a Query Complier, Revisited </a:t>
            </a:r>
            <a:r>
              <a:rPr lang="en-US" dirty="0">
                <a:latin typeface="Avenir Next" panose="020B0503020202020204" pitchFamily="34" charset="0"/>
              </a:rPr>
              <a:t>for a strong related works section</a:t>
            </a:r>
          </a:p>
        </p:txBody>
      </p:sp>
    </p:spTree>
    <p:extLst>
      <p:ext uri="{BB962C8B-B14F-4D97-AF65-F5344CB8AC3E}">
        <p14:creationId xmlns:p14="http://schemas.microsoft.com/office/powerpoint/2010/main" val="4000856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CAD9D-E37A-464C-AEE9-E7EA4F76557B}"/>
              </a:ext>
            </a:extLst>
          </p:cNvPr>
          <p:cNvSpPr txBox="1"/>
          <p:nvPr/>
        </p:nvSpPr>
        <p:spPr>
          <a:xfrm rot="1377050">
            <a:off x="6187797" y="3491219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3383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Optional A5 is out (lineage)</a:t>
            </a:r>
          </a:p>
          <a:p>
            <a:pPr marL="0" indent="0">
              <a:buNone/>
            </a:pPr>
            <a:r>
              <a:rPr lang="en-US" dirty="0"/>
              <a:t>Optional </a:t>
            </a:r>
            <a:r>
              <a:rPr lang="en-US" dirty="0" err="1"/>
              <a:t>datalog</a:t>
            </a:r>
            <a:r>
              <a:rPr lang="en-US" dirty="0"/>
              <a:t> “assignment”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Paper reviews are released</a:t>
            </a:r>
          </a:p>
          <a:p>
            <a:pPr marL="0" indent="0">
              <a:buNone/>
            </a:pPr>
            <a:r>
              <a:rPr lang="en-US" dirty="0"/>
              <a:t>Come to recitation/office hours to discuss, or ask on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4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1258910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7ADA1-D00A-CA48-911F-DA92A55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35" y="1433265"/>
            <a:ext cx="66943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5706779" y="4953605"/>
            <a:ext cx="6276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 Thumbs 4 SPEAKING UP</a:t>
            </a:r>
          </a:p>
        </p:txBody>
      </p:sp>
    </p:spTree>
    <p:extLst>
      <p:ext uri="{BB962C8B-B14F-4D97-AF65-F5344CB8AC3E}">
        <p14:creationId xmlns:p14="http://schemas.microsoft.com/office/powerpoint/2010/main" val="2367791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Suppose data arrives in timestamp order, and the dataflow groups by timestamp.  What drawbacks would Naiad exhibit compared to batch systems?  How could they be addressed?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To what extent could a batch system (e.g., Spark, Cloud DB) be adopted to support Naiad’s ideas?  Try to sketch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Let’s say you built a SQL engine on top of Naiad.  What properties would the engine have beyond a typical SQL engine?</a:t>
            </a:r>
          </a:p>
        </p:txBody>
      </p:sp>
    </p:spTree>
    <p:extLst>
      <p:ext uri="{BB962C8B-B14F-4D97-AF65-F5344CB8AC3E}">
        <p14:creationId xmlns:p14="http://schemas.microsoft.com/office/powerpoint/2010/main" val="668860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6C25-3CF0-634F-A8FC-3390E28B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6" y="3521597"/>
            <a:ext cx="7963449" cy="68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1304-A1B0-BD43-8927-42142EC6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4" y="1112617"/>
            <a:ext cx="10896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0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Batch Dataflow</a:t>
            </a:r>
          </a:p>
        </p:txBody>
      </p:sp>
    </p:spTree>
    <p:extLst>
      <p:ext uri="{BB962C8B-B14F-4D97-AF65-F5344CB8AC3E}">
        <p14:creationId xmlns:p14="http://schemas.microsoft.com/office/powerpoint/2010/main" val="1378763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Arial" panose="020B0604020202020204" pitchFamily="34" charset="0"/>
              </a:rPr>
              <a:t>What would be a good </a:t>
            </a:r>
            <a:r>
              <a:rPr lang="en-US" sz="3200">
                <a:cs typeface="Arial" panose="020B0604020202020204" pitchFamily="34" charset="0"/>
              </a:rPr>
              <a:t>warmup discussion </a:t>
            </a:r>
          </a:p>
          <a:p>
            <a:pPr marL="0" indent="0" algn="ctr">
              <a:buNone/>
            </a:pPr>
            <a:r>
              <a:rPr lang="en-US" sz="3200">
                <a:cs typeface="Arial" panose="020B0604020202020204" pitchFamily="34" charset="0"/>
              </a:rPr>
              <a:t>for next class?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22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11/29.  Submit through conf review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1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10/20	Kostas </a:t>
            </a:r>
            <a:r>
              <a:rPr lang="en-US" sz="2200" b="1" dirty="0" err="1">
                <a:solidFill>
                  <a:srgbClr val="FF0000"/>
                </a:solidFill>
              </a:rPr>
              <a:t>Karanasos</a:t>
            </a:r>
            <a:r>
              <a:rPr lang="en-US" sz="2200" b="1" dirty="0">
                <a:solidFill>
                  <a:srgbClr val="FF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Lab overview + In-</a:t>
            </a:r>
            <a:r>
              <a:rPr lang="en-US" sz="2200" b="1" dirty="0" err="1">
                <a:solidFill>
                  <a:srgbClr val="FF0000"/>
                </a:solidFill>
              </a:rPr>
              <a:t>db</a:t>
            </a:r>
            <a:r>
              <a:rPr lang="en-US" sz="2200" b="1" dirty="0">
                <a:solidFill>
                  <a:srgbClr val="FF0000"/>
                </a:solidFill>
              </a:rPr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1492230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600490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8190584" y="64933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thumbsandammo.blogspot.com</a:t>
            </a:r>
            <a:r>
              <a:rPr lang="en-US" dirty="0"/>
              <a:t>/</a:t>
            </a:r>
          </a:p>
        </p:txBody>
      </p:sp>
      <p:pic>
        <p:nvPicPr>
          <p:cNvPr id="1028" name="Picture 4" descr="Two Thumbs up for - rambo thumbs up | Meme Generator">
            <a:extLst>
              <a:ext uri="{FF2B5EF4-FFF2-40B4-BE49-F238E27FC236}">
                <a16:creationId xmlns:a16="http://schemas.microsoft.com/office/drawing/2014/main" id="{FB19F1AE-47B3-F544-941C-F97B4845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3" y="1073397"/>
            <a:ext cx="6595687" cy="4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EF9F8-42E9-0143-B01F-054183EB3771}"/>
              </a:ext>
            </a:extLst>
          </p:cNvPr>
          <p:cNvSpPr txBox="1"/>
          <p:nvPr/>
        </p:nvSpPr>
        <p:spPr>
          <a:xfrm>
            <a:off x="6650593" y="4676606"/>
            <a:ext cx="448712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SPEAKING UP</a:t>
            </a:r>
          </a:p>
        </p:txBody>
      </p:sp>
    </p:spTree>
    <p:extLst>
      <p:ext uri="{BB962C8B-B14F-4D97-AF65-F5344CB8AC3E}">
        <p14:creationId xmlns:p14="http://schemas.microsoft.com/office/powerpoint/2010/main" val="48777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39543-0A08-A54C-A2E6-B07E75AF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75" y="3553130"/>
            <a:ext cx="6772810" cy="274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46A89-FC53-4742-BB3F-5F36A322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75" y="397401"/>
            <a:ext cx="6736880" cy="2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MR and RDD’s fault tolerance approaches (assumptions, where information is managed,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Compare the different “big data” systems we’ve read so far: Dremel/Snowflake, Spark, MR, Parallel </a:t>
            </a:r>
            <a:r>
              <a:rPr lang="en-US" dirty="0" err="1"/>
              <a:t>DBs.</a:t>
            </a:r>
            <a:r>
              <a:rPr lang="en-US" dirty="0"/>
              <a:t>  What dimensions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Translate the concepts in RDDs into database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607567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UDFs</a:t>
            </a:r>
          </a:p>
        </p:txBody>
      </p:sp>
    </p:spTree>
    <p:extLst>
      <p:ext uri="{BB962C8B-B14F-4D97-AF65-F5344CB8AC3E}">
        <p14:creationId xmlns:p14="http://schemas.microsoft.com/office/powerpoint/2010/main" val="3704145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Wh</a:t>
            </a:r>
            <a:r>
              <a:rPr lang="en-US" sz="3200" dirty="0">
                <a:cs typeface="Arial" panose="020B0604020202020204" pitchFamily="34" charset="0"/>
              </a:rPr>
              <a:t>at shows are you watching these days?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5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A2 graded, reference code is out</a:t>
            </a:r>
          </a:p>
          <a:p>
            <a:pPr marL="0" indent="0">
              <a:buNone/>
            </a:pPr>
            <a:r>
              <a:rPr lang="en-US" dirty="0"/>
              <a:t>A3 due 10/21</a:t>
            </a:r>
          </a:p>
          <a:p>
            <a:pPr marL="0" indent="0">
              <a:buNone/>
            </a:pPr>
            <a:r>
              <a:rPr lang="en-US" dirty="0"/>
              <a:t>Paper draft: 11/29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2841D-D74F-C646-B545-5E172C2F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7" y="2661486"/>
            <a:ext cx="6760533" cy="35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AFCB-9D96-714A-AFEE-AC6FED940CDC}"/>
              </a:ext>
            </a:extLst>
          </p:cNvPr>
          <p:cNvSpPr txBox="1"/>
          <p:nvPr/>
        </p:nvSpPr>
        <p:spPr>
          <a:xfrm rot="20007408">
            <a:off x="4081115" y="642902"/>
            <a:ext cx="3138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venir Next" panose="020B0503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501774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49855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18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5366"/>
            <a:ext cx="11003734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Come up with some killer use cases for UDFs.  (Combined with user defined types, UDFs are </a:t>
            </a:r>
            <a:r>
              <a:rPr lang="en-US" i="1" dirty="0"/>
              <a:t>very powerful!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WHEN and HOW do UDFs pose a problem for query optimization and execution?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Beyond caching, what other tricks might accelerate queries that use UDFs</a:t>
            </a:r>
          </a:p>
        </p:txBody>
      </p:sp>
    </p:spTree>
    <p:extLst>
      <p:ext uri="{BB962C8B-B14F-4D97-AF65-F5344CB8AC3E}">
        <p14:creationId xmlns:p14="http://schemas.microsoft.com/office/powerpoint/2010/main" val="2213658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</p:spTree>
    <p:extLst>
      <p:ext uri="{BB962C8B-B14F-4D97-AF65-F5344CB8AC3E}">
        <p14:creationId xmlns:p14="http://schemas.microsoft.com/office/powerpoint/2010/main" val="329169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500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</a:t>
            </a: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greet your colleagues in the chat!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What are some types of disaggregation in your </a:t>
            </a:r>
            <a:r>
              <a:rPr lang="en-US"/>
              <a:t>daily life?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When is it sensible to disaggregate vs consolidate?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0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E636-38CD-D044-BE01-8CFEB2B1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6E17A-926B-8D4D-8929-CD9DB5DF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15" y="1525900"/>
            <a:ext cx="9212278" cy="69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the bug reports!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Vote: Share and review paper drafts (due 10-22)?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C479-8564-E540-856A-B6A3CD94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8" t="41045" r="18109" b="52247"/>
          <a:stretch/>
        </p:blipFill>
        <p:spPr>
          <a:xfrm>
            <a:off x="8995141" y="3030070"/>
            <a:ext cx="2282460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8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10/13	Wolfgang </a:t>
            </a:r>
            <a:r>
              <a:rPr lang="en-US" sz="2200" b="1" dirty="0" err="1">
                <a:solidFill>
                  <a:srgbClr val="FF0000"/>
                </a:solidFill>
              </a:rPr>
              <a:t>Gatterbauer</a:t>
            </a:r>
            <a:r>
              <a:rPr lang="en-US" sz="2200" b="1" dirty="0">
                <a:solidFill>
                  <a:srgbClr val="FF0000"/>
                </a:solidFill>
              </a:rPr>
              <a:t> (Northeastern)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	</a:t>
            </a:r>
            <a:r>
              <a:rPr lang="en-US" sz="2200" b="1" dirty="0" err="1">
                <a:solidFill>
                  <a:srgbClr val="FF0000"/>
                </a:solidFill>
              </a:rPr>
              <a:t>QueryVis</a:t>
            </a:r>
            <a:endParaRPr lang="en-US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975184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764C-D190-7D45-8D18-899A6D6C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Queryvis.com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AFE-CF4E-DA44-A226-0133D5DDC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QueryVis">
            <a:extLst>
              <a:ext uri="{FF2B5EF4-FFF2-40B4-BE49-F238E27FC236}">
                <a16:creationId xmlns:a16="http://schemas.microsoft.com/office/drawing/2014/main" id="{14AC6D45-1826-E54F-9AD6-3D8CDC8E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8" y="1690688"/>
            <a:ext cx="9936803" cy="4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97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</p:spTree>
    <p:extLst>
      <p:ext uri="{BB962C8B-B14F-4D97-AF65-F5344CB8AC3E}">
        <p14:creationId xmlns:p14="http://schemas.microsoft.com/office/powerpoint/2010/main" val="133604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273-7943-8D43-BFD2-B059BB5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22C-CCED-4644-AFC2-BD3673D6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Choose a notetaker that 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been a notetaker in the 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D809-DAC1-4648-A380-24251896F795}"/>
              </a:ext>
            </a:extLst>
          </p:cNvPr>
          <p:cNvSpPr txBox="1"/>
          <p:nvPr/>
        </p:nvSpPr>
        <p:spPr>
          <a:xfrm>
            <a:off x="349624" y="3143816"/>
            <a:ext cx="37112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name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Person P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P.pid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NOT IN 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SELECT P2.pid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FROM Person P2, Notes 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WHERE P2.pid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N.pid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D2A3C-767A-BB4E-9300-F08E7623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82950"/>
            <a:ext cx="7658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57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717696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098" name="Picture 2" descr="upload.wikimedia.org/wikipedia/commons/7/74/Bei...">
            <a:extLst>
              <a:ext uri="{FF2B5EF4-FFF2-40B4-BE49-F238E27FC236}">
                <a16:creationId xmlns:a16="http://schemas.microsoft.com/office/drawing/2014/main" id="{EFEEBB88-1ACF-A947-A0A7-1BB65178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4" y="0"/>
            <a:ext cx="486965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051E6-3932-3146-92D0-A6F2AA43960F}"/>
              </a:ext>
            </a:extLst>
          </p:cNvPr>
          <p:cNvSpPr txBox="1"/>
          <p:nvPr/>
        </p:nvSpPr>
        <p:spPr>
          <a:xfrm>
            <a:off x="7591611" y="649338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Thumb_signal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8"/>
            <a:ext cx="11003734" cy="508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Compare </a:t>
            </a:r>
            <a:r>
              <a:rPr lang="en-US" dirty="0" err="1"/>
              <a:t>Hyper’s</a:t>
            </a:r>
            <a:r>
              <a:rPr lang="en-US" dirty="0"/>
              <a:t> compilation vs </a:t>
            </a:r>
            <a:r>
              <a:rPr lang="en-US" dirty="0" err="1"/>
              <a:t>MonetDB’s</a:t>
            </a:r>
            <a:r>
              <a:rPr lang="en-US" dirty="0"/>
              <a:t> vectorization or Volcano.  In what specific cases is one better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logic makes sense to keep in C++ as opposed to LLVM?  List some examples and why.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How is query compilation tricky from a software engineering perspective? What could be done to improve this aspect?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43372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DBs</a:t>
            </a:r>
          </a:p>
        </p:txBody>
      </p:sp>
    </p:spTree>
    <p:extLst>
      <p:ext uri="{BB962C8B-B14F-4D97-AF65-F5344CB8AC3E}">
        <p14:creationId xmlns:p14="http://schemas.microsoft.com/office/powerpoint/2010/main" val="2856352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You’ve read industry and academic papers</a:t>
            </a:r>
            <a:r>
              <a:rPr lang="en-US"/>
              <a:t>.  </a:t>
            </a:r>
          </a:p>
          <a:p>
            <a:pPr marL="0" indent="0" algn="ctr">
              <a:buNone/>
            </a:pPr>
            <a:r>
              <a:rPr lang="en-US"/>
              <a:t>What </a:t>
            </a:r>
            <a:r>
              <a:rPr lang="en-US" dirty="0"/>
              <a:t>do you feel are the strengths and </a:t>
            </a:r>
            <a:r>
              <a:rPr lang="en-US"/>
              <a:t>weaknesses?</a:t>
            </a:r>
            <a:endParaRPr lang="en-US" dirty="0"/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7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9/29	Julia </a:t>
            </a:r>
            <a:r>
              <a:rPr lang="en-US" sz="2200" dirty="0" err="1"/>
              <a:t>Stoyanovich</a:t>
            </a:r>
            <a:r>
              <a:rPr lang="en-US" sz="2200" dirty="0"/>
              <a:t> (NYU)</a:t>
            </a:r>
          </a:p>
          <a:p>
            <a:pPr marL="0" indent="0">
              <a:buNone/>
            </a:pPr>
            <a:r>
              <a:rPr lang="en-US" sz="2200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Kostas </a:t>
            </a:r>
            <a:r>
              <a:rPr lang="en-US" sz="2200" dirty="0" err="1"/>
              <a:t>Karanasos</a:t>
            </a:r>
            <a:r>
              <a:rPr lang="en-US" sz="2200" dirty="0"/>
              <a:t> (Microsoft Gray Labs)</a:t>
            </a:r>
          </a:p>
          <a:p>
            <a:pPr marL="0" indent="0">
              <a:buNone/>
            </a:pPr>
            <a:r>
              <a:rPr lang="en-US" sz="2200" dirty="0"/>
              <a:t>	Lab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6746538" y="1690688"/>
            <a:ext cx="5303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latin typeface="Avenir Next" panose="020B0503020202020204" pitchFamily="34" charset="0"/>
              </a:rPr>
              <a:t>Kalavri</a:t>
            </a:r>
            <a:r>
              <a:rPr lang="en-US" sz="2200" dirty="0"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b="1" dirty="0">
                <a:solidFill>
                  <a:srgbClr val="FF0000"/>
                </a:solidFill>
                <a:latin typeface="Avenir Next" panose="020B0503020202020204" pitchFamily="34" charset="0"/>
              </a:rPr>
              <a:t>	</a:t>
            </a:r>
            <a:r>
              <a:rPr lang="en-US" sz="2200" b="1" dirty="0" err="1">
                <a:solidFill>
                  <a:srgbClr val="FF0000"/>
                </a:solidFill>
                <a:latin typeface="Avenir Next" panose="020B0503020202020204" pitchFamily="34" charset="0"/>
              </a:rPr>
              <a:t>CrocodileDB</a:t>
            </a:r>
            <a:endParaRPr lang="en-US" sz="22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12/?	Cong Yu (Google)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Fact Checking &amp; Structure Data</a:t>
            </a: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  <p:pic>
        <p:nvPicPr>
          <p:cNvPr id="2050" name="Picture 2" descr="Aaron Elmore">
            <a:extLst>
              <a:ext uri="{FF2B5EF4-FFF2-40B4-BE49-F238E27FC236}">
                <a16:creationId xmlns:a16="http://schemas.microsoft.com/office/drawing/2014/main" id="{0FDBA8C0-15A4-014A-AA7A-9A443537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5" y="1085914"/>
            <a:ext cx="4348870" cy="4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A3 released</a:t>
            </a:r>
          </a:p>
          <a:p>
            <a:pPr marL="0" indent="0">
              <a:buNone/>
            </a:pPr>
            <a:r>
              <a:rPr lang="en-US" dirty="0"/>
              <a:t>A5 is extra credit (optional)</a:t>
            </a:r>
          </a:p>
          <a:p>
            <a:pPr marL="0" indent="0">
              <a:buNone/>
            </a:pPr>
            <a:r>
              <a:rPr lang="en-US" dirty="0"/>
              <a:t>Proposal comments sent via slack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Keeping existing lecture sequencing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partly to time with Prof Vasiliki’s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29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E641-37F1-5E4E-A54F-FD382FD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3E86-9CA1-6043-824C-7643D2C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825625"/>
            <a:ext cx="47218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over assignment &amp; concepts in class (x2)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tests (x4)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5 late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8C3B-1018-A64B-A1FE-031D9FBA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21" y="0"/>
            <a:ext cx="72270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FFB63-EE08-2F42-9AA4-C753DFAF4ED8}"/>
              </a:ext>
            </a:extLst>
          </p:cNvPr>
          <p:cNvSpPr txBox="1"/>
          <p:nvPr/>
        </p:nvSpPr>
        <p:spPr>
          <a:xfrm>
            <a:off x="8836480" y="230188"/>
            <a:ext cx="290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Almost Unrelenting</a:t>
            </a:r>
          </a:p>
        </p:txBody>
      </p:sp>
    </p:spTree>
    <p:extLst>
      <p:ext uri="{BB962C8B-B14F-4D97-AF65-F5344CB8AC3E}">
        <p14:creationId xmlns:p14="http://schemas.microsoft.com/office/powerpoint/2010/main" val="622542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3357"/>
            <a:ext cx="11003734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are the similarities between Dremel/Snowflake and Gamma?  What are the differences?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Does in-situ processing really mean?  For instance, does data not need to be loaded?  What are its strengths and drawbacks?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Speculate about future iterations software or hardware “disaggregation.   How might it affect DBMS design?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496535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8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Column Stores</a:t>
            </a:r>
          </a:p>
        </p:txBody>
      </p:sp>
    </p:spTree>
    <p:extLst>
      <p:ext uri="{BB962C8B-B14F-4D97-AF65-F5344CB8AC3E}">
        <p14:creationId xmlns:p14="http://schemas.microsoft.com/office/powerpoint/2010/main" val="2262804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210444"/>
            <a:ext cx="950618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chat, then c</a:t>
            </a:r>
            <a:r>
              <a:rPr lang="en-US" sz="3200" dirty="0">
                <a:cs typeface="Arial" panose="020B0604020202020204" pitchFamily="34" charset="0"/>
              </a:rPr>
              <a:t>lick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Which restaurant do you want to go most </a:t>
            </a:r>
          </a:p>
          <a:p>
            <a:pPr marL="0" indent="0" algn="ctr">
              <a:buNone/>
            </a:pPr>
            <a:r>
              <a:rPr lang="en-US" dirty="0"/>
              <a:t>when dine-in is safe again?</a:t>
            </a:r>
          </a:p>
          <a:p>
            <a:pPr marL="0" indent="0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8622081" y="661177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6D5A-C8C3-9145-9ED3-45A9184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F404-BCF6-5649-810C-382D4CE9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Proposal due today 11:59PM EST</a:t>
            </a:r>
          </a:p>
          <a:p>
            <a:pPr marL="0" indent="0">
              <a:buNone/>
            </a:pPr>
            <a:r>
              <a:rPr lang="en-US" dirty="0"/>
              <a:t>A2 due 10/4 11:59PM EST</a:t>
            </a:r>
          </a:p>
          <a:p>
            <a:pPr marL="0" indent="0">
              <a:buNone/>
            </a:pPr>
            <a:r>
              <a:rPr lang="en-US" dirty="0"/>
              <a:t>A5 </a:t>
            </a:r>
            <a:r>
              <a:rPr lang="en-US"/>
              <a:t>is now optional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Questions</a:t>
            </a:r>
          </a:p>
          <a:p>
            <a:pPr marL="0" indent="0">
              <a:buNone/>
            </a:pPr>
            <a:r>
              <a:rPr lang="en-US" dirty="0"/>
              <a:t>Extend A3 and A4 by 1 week?</a:t>
            </a:r>
          </a:p>
          <a:p>
            <a:pPr marL="0" indent="0">
              <a:buNone/>
            </a:pPr>
            <a:r>
              <a:rPr lang="en-US" dirty="0"/>
              <a:t>Swap Compilation/</a:t>
            </a:r>
            <a:r>
              <a:rPr lang="en-US" dirty="0" err="1"/>
              <a:t>Udf</a:t>
            </a:r>
            <a:r>
              <a:rPr lang="en-US" dirty="0"/>
              <a:t> topics with large scale dataflow? </a:t>
            </a:r>
          </a:p>
        </p:txBody>
      </p:sp>
    </p:spTree>
    <p:extLst>
      <p:ext uri="{BB962C8B-B14F-4D97-AF65-F5344CB8AC3E}">
        <p14:creationId xmlns:p14="http://schemas.microsoft.com/office/powerpoint/2010/main" val="62302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What makes this paper well-written?  Identify specific examples from the reading.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Still assuming a ”big reads” workload, how would col-stores adapt to data distribution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Compare and contrast the in-memory vs on-disk “stores” in c-store to the design in a class RDBMS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245660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341908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on, open chat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Warmup discussion</a:t>
            </a:r>
            <a:r>
              <a:rPr lang="en-US" sz="3200" dirty="0">
                <a:cs typeface="Arial" panose="020B0604020202020204" pitchFamily="34" charset="0"/>
              </a:rPr>
              <a:t>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Is a hot dog a sandwich?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76417" y="4429754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2" y="1603357"/>
            <a:ext cx="11003734" cy="441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G1: What are some potentially impactful use cases for </a:t>
            </a:r>
            <a:r>
              <a:rPr lang="en-US" sz="3200" dirty="0" err="1"/>
              <a:t>datalog</a:t>
            </a:r>
            <a:r>
              <a:rPr lang="en-US" sz="3200" dirty="0"/>
              <a:t> as compared to SQL?  Report the top 2.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G2: </a:t>
            </a:r>
            <a:r>
              <a:rPr lang="en-US" sz="3200" dirty="0" err="1"/>
              <a:t>Datalog</a:t>
            </a:r>
            <a:r>
              <a:rPr lang="en-US" sz="3200" dirty="0"/>
              <a:t> is equivalent to first order logic.  What makes negation and general expressions challenging?  Report 1 example.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G3: A4 was about hypothesis-driven experiment design.  Discuss what you did in A4 and what you learned.  Report the top 2 suggestions for exp design.</a:t>
            </a:r>
          </a:p>
        </p:txBody>
      </p:sp>
    </p:spTree>
    <p:extLst>
      <p:ext uri="{BB962C8B-B14F-4D97-AF65-F5344CB8AC3E}">
        <p14:creationId xmlns:p14="http://schemas.microsoft.com/office/powerpoint/2010/main" val="3739243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42473939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0538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G1</a:t>
            </a:r>
            <a:r>
              <a:rPr lang="en-US" dirty="0"/>
              <a:t>: Why is writing query optimizers harder than rocket science?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</a:t>
            </a:r>
            <a:r>
              <a:rPr lang="en-US" dirty="0"/>
              <a:t>: Propose good methods to select promising transitions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</a:t>
            </a:r>
            <a:r>
              <a:rPr lang="en-US" dirty="0"/>
              <a:t>: What are some benefits of volcano’s top-down search as compared to </a:t>
            </a:r>
            <a:r>
              <a:rPr lang="en-US" dirty="0" err="1"/>
              <a:t>selinger’s</a:t>
            </a:r>
            <a:r>
              <a:rPr lang="en-US" dirty="0"/>
              <a:t> algorithm?  Hint: consider enforcers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</a:t>
            </a:r>
            <a:r>
              <a:rPr lang="en-US" dirty="0"/>
              <a:t>: How to parallelize cascades? What challenges may arise?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1148258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Agree or disagree</a:t>
            </a: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Batman is a criminal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3365943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D2A-B50F-6F4C-91AD-1C361FC3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B863-2F06-0F44-B969-51C408C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proposals due 10/1</a:t>
            </a:r>
          </a:p>
          <a:p>
            <a:pPr marL="0" indent="0">
              <a:buNone/>
            </a:pPr>
            <a:r>
              <a:rPr lang="en-US" dirty="0"/>
              <a:t>A2 due 10/4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 up to lead a class (link on website,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2612E-49F9-244C-8C5E-3BC1E34D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0" y="4147228"/>
            <a:ext cx="5539408" cy="4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06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A8-7A02-2D42-9E05-A9FA211E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seminar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068D-E215-E547-9B5D-6D0378E1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63748" cy="3341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9/29	Julia </a:t>
            </a:r>
            <a:r>
              <a:rPr lang="en-US" sz="2200" b="1" dirty="0" err="1"/>
              <a:t>Stoyanovich</a:t>
            </a:r>
            <a:r>
              <a:rPr lang="en-US" sz="2200" b="1" dirty="0"/>
              <a:t> (NYU)</a:t>
            </a:r>
          </a:p>
          <a:p>
            <a:pPr marL="0" indent="0">
              <a:buNone/>
            </a:pPr>
            <a:r>
              <a:rPr lang="en-US" sz="2200" b="1" dirty="0"/>
              <a:t>	Responsible Data Management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10/13	Wolfgang </a:t>
            </a:r>
            <a:r>
              <a:rPr lang="en-US" sz="2200" dirty="0" err="1"/>
              <a:t>Gatterbauer</a:t>
            </a:r>
            <a:r>
              <a:rPr lang="en-US" sz="2200" dirty="0"/>
              <a:t> (Northeastern)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QueryVis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10/20	</a:t>
            </a:r>
            <a:r>
              <a:rPr lang="en-US" sz="2200" dirty="0">
                <a:solidFill>
                  <a:srgbClr val="000000"/>
                </a:solidFill>
              </a:rPr>
              <a:t>Kostas </a:t>
            </a:r>
            <a:r>
              <a:rPr lang="en-US" sz="2200" dirty="0" err="1">
                <a:solidFill>
                  <a:srgbClr val="000000"/>
                </a:solidFill>
              </a:rPr>
              <a:t>Karanasos</a:t>
            </a:r>
            <a:r>
              <a:rPr lang="en-US" sz="2200" dirty="0">
                <a:solidFill>
                  <a:srgbClr val="000000"/>
                </a:solidFill>
              </a:rPr>
              <a:t> (Microsoft Gray Labs)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L</a:t>
            </a:r>
            <a:r>
              <a:rPr lang="en-US" sz="2200" dirty="0"/>
              <a:t>ab overview + In-</a:t>
            </a:r>
            <a:r>
              <a:rPr lang="en-US" sz="2200" dirty="0" err="1"/>
              <a:t>db</a:t>
            </a:r>
            <a:r>
              <a:rPr lang="en-US" sz="2200" dirty="0"/>
              <a:t> ML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5315-4458-4E45-A6EA-5B25B71DBE67}"/>
              </a:ext>
            </a:extLst>
          </p:cNvPr>
          <p:cNvSpPr txBox="1"/>
          <p:nvPr/>
        </p:nvSpPr>
        <p:spPr>
          <a:xfrm>
            <a:off x="7063409" y="1690688"/>
            <a:ext cx="4943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10/27	Vasiliki 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Kalavri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 (Boston U)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Streaming Research</a:t>
            </a:r>
          </a:p>
          <a:p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11/10	Aaron Elmore (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UChicago</a:t>
            </a:r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CrocodileDB</a:t>
            </a:r>
            <a:endParaRPr lang="en-US" sz="22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F3119-DEA5-F14B-B1FB-BB2CFF8CBC66}"/>
              </a:ext>
            </a:extLst>
          </p:cNvPr>
          <p:cNvSpPr txBox="1"/>
          <p:nvPr/>
        </p:nvSpPr>
        <p:spPr>
          <a:xfrm>
            <a:off x="4554296" y="5698434"/>
            <a:ext cx="30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Zoom link in slack</a:t>
            </a:r>
          </a:p>
        </p:txBody>
      </p:sp>
    </p:spTree>
    <p:extLst>
      <p:ext uri="{BB962C8B-B14F-4D97-AF65-F5344CB8AC3E}">
        <p14:creationId xmlns:p14="http://schemas.microsoft.com/office/powerpoint/2010/main" val="2857857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Qs.  Provide specific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0217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G1 Writing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did the paper focus on &amp; </a:t>
            </a:r>
            <a:r>
              <a:rPr lang="en-US" i="1" dirty="0"/>
              <a:t>not</a:t>
            </a:r>
            <a:r>
              <a:rPr lang="en-US" dirty="0"/>
              <a:t> focus on? 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G2 </a:t>
            </a:r>
            <a:r>
              <a:rPr lang="en-US" b="1" dirty="0" err="1"/>
              <a:t>Contribs</a:t>
            </a:r>
            <a:r>
              <a:rPr lang="en-US" dirty="0"/>
              <a:t>: What is the main contribution?  </a:t>
            </a:r>
          </a:p>
          <a:p>
            <a:pPr marL="0" indent="0">
              <a:buNone/>
            </a:pPr>
            <a:r>
              <a:rPr lang="en-US" dirty="0"/>
              <a:t>Design an example that highlights it against prior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G3 </a:t>
            </a:r>
            <a:r>
              <a:rPr lang="en-US" b="1" dirty="0" err="1"/>
              <a:t>Exps</a:t>
            </a:r>
            <a:r>
              <a:rPr lang="en-US" dirty="0"/>
              <a:t>: Based on the paper’s aims, what </a:t>
            </a:r>
            <a:r>
              <a:rPr lang="en-US" dirty="0" err="1"/>
              <a:t>exps</a:t>
            </a:r>
            <a:r>
              <a:rPr lang="en-US" dirty="0"/>
              <a:t> should they have run?  Did they?  If not, design a specific exp they should have run.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G4  Future</a:t>
            </a:r>
            <a:r>
              <a:rPr lang="en-US" dirty="0"/>
              <a:t>: Describe a major follow up question to study.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Each group assigns notetaker to report back (1m)</a:t>
            </a:r>
          </a:p>
        </p:txBody>
      </p:sp>
    </p:spTree>
    <p:extLst>
      <p:ext uri="{BB962C8B-B14F-4D97-AF65-F5344CB8AC3E}">
        <p14:creationId xmlns:p14="http://schemas.microsoft.com/office/powerpoint/2010/main" val="3701284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2519112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latin typeface="Avenir Next" panose="020B0503020202020204" pitchFamily="34" charset="0"/>
                <a:cs typeface="Arial" panose="020B0604020202020204" pitchFamily="34" charset="0"/>
              </a:rPr>
              <a:t>My favorite time of day is</a:t>
            </a:r>
          </a:p>
          <a:p>
            <a:pPr marL="0" indent="0" algn="ctr">
              <a:buNone/>
            </a:pP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47997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5FF14-5861-1241-9565-274D27EC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84" y="1673256"/>
            <a:ext cx="6237510" cy="3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7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5BC-F9D8-744A-879D-3C5F2CF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0769-D385-EF42-9FE8-67A80A0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multi-machine joins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A2 is out – optimizer!</a:t>
            </a:r>
          </a:p>
          <a:p>
            <a:pPr marL="0" indent="0">
              <a:buNone/>
            </a:pPr>
            <a:r>
              <a:rPr lang="en-US" dirty="0"/>
              <a:t>A1 – what did you learn? What did you already know?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8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How fun was A1?. Number of responses: 13 responses.">
            <a:extLst>
              <a:ext uri="{FF2B5EF4-FFF2-40B4-BE49-F238E27FC236}">
                <a16:creationId xmlns:a16="http://schemas.microsoft.com/office/drawing/2014/main" id="{4D7B382B-F7B9-474B-A7D1-E4D575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009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educational was A1?. Number of responses: 13 responses.">
            <a:extLst>
              <a:ext uri="{FF2B5EF4-FFF2-40B4-BE49-F238E27FC236}">
                <a16:creationId xmlns:a16="http://schemas.microsoft.com/office/drawing/2014/main" id="{07853036-B0F9-D94D-9F16-8D427206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8210" cy="3478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4395-F998-D945-916D-4746A0DA3EAC}"/>
              </a:ext>
            </a:extLst>
          </p:cNvPr>
          <p:cNvSpPr txBox="1"/>
          <p:nvPr/>
        </p:nvSpPr>
        <p:spPr>
          <a:xfrm>
            <a:off x="7560526" y="2219093"/>
            <a:ext cx="405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Main Comments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Vague Instructions</a:t>
            </a:r>
          </a:p>
          <a:p>
            <a:r>
              <a:rPr lang="en-US" sz="3600" dirty="0">
                <a:latin typeface="Avenir Next" panose="020B0503020202020204" pitchFamily="34" charset="0"/>
              </a:rPr>
              <a:t>Bugs 🙏</a:t>
            </a:r>
          </a:p>
        </p:txBody>
      </p:sp>
    </p:spTree>
    <p:extLst>
      <p:ext uri="{BB962C8B-B14F-4D97-AF65-F5344CB8AC3E}">
        <p14:creationId xmlns:p14="http://schemas.microsoft.com/office/powerpoint/2010/main" val="2902147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96C-8C8F-5944-9E4E-C9588F7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6606-BB9F-2D45-8CA7-B8776350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Clear, honest writing</a:t>
            </a:r>
          </a:p>
          <a:p>
            <a:pPr lvl="1"/>
            <a:r>
              <a:rPr lang="en-US" dirty="0"/>
              <a:t>Ability to scale up/out is a big win!</a:t>
            </a:r>
          </a:p>
          <a:p>
            <a:pPr lvl="1"/>
            <a:r>
              <a:rPr lang="en-US" dirty="0"/>
              <a:t>Experiment design + explanation: A+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799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7500-A84B-7C4F-BC67-58FA8937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ADA0-D1F6-7541-B7B5-AF024B48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Lacks baselines</a:t>
            </a:r>
          </a:p>
          <a:p>
            <a:pPr lvl="1"/>
            <a:r>
              <a:rPr lang="en-US" dirty="0"/>
              <a:t>Aggregation?</a:t>
            </a:r>
          </a:p>
          <a:p>
            <a:pPr lvl="1"/>
            <a:r>
              <a:rPr lang="en-US" dirty="0"/>
              <a:t>Explain terms</a:t>
            </a:r>
          </a:p>
          <a:p>
            <a:endParaRPr lang="en-US" dirty="0"/>
          </a:p>
          <a:p>
            <a:r>
              <a:rPr lang="en-US" dirty="0"/>
              <a:t>How to choose partitioning key?</a:t>
            </a:r>
          </a:p>
          <a:p>
            <a:r>
              <a:rPr lang="en-US" dirty="0"/>
              <a:t>If scales to 1000+ nodes, what bottlenecks?</a:t>
            </a:r>
          </a:p>
          <a:p>
            <a:r>
              <a:rPr lang="en-US"/>
              <a:t>Failure </a:t>
            </a:r>
            <a:r>
              <a:rPr lang="en-US" dirty="0"/>
              <a:t>on recovery?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75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32F08-FFC5-744D-8503-3D8CC362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F885DD-914F-9342-AB1E-D1D08891B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0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80190" y="1503321"/>
            <a:ext cx="7031620" cy="454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Turn video on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cs typeface="Arial" panose="020B0604020202020204" pitchFamily="34" charset="0"/>
              </a:rPr>
              <a:t>Type in chat or say:</a:t>
            </a: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A book/article I recently read </a:t>
            </a:r>
          </a:p>
          <a:p>
            <a:pPr marL="0" indent="0" algn="ctr">
              <a:buNone/>
            </a:pPr>
            <a:r>
              <a:rPr lang="en-US" sz="3200" i="1" dirty="0">
                <a:cs typeface="Arial" panose="020B0604020202020204" pitchFamily="34" charset="0"/>
              </a:rPr>
              <a:t>was </a:t>
            </a:r>
            <a:r>
              <a:rPr lang="en-US" sz="3200" i="1" u="sng" dirty="0">
                <a:latin typeface="Avenir Next" panose="020B0503020202020204" pitchFamily="34" charset="0"/>
                <a:cs typeface="Arial" panose="020B0604020202020204" pitchFamily="34" charset="0"/>
              </a:rPr>
              <a:t>___ ______</a:t>
            </a: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3.  Click            when done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4285471" y="4945801"/>
            <a:ext cx="972302" cy="1329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B561B-C87F-FF4D-B3BB-0A5EAC20E5C1}"/>
              </a:ext>
            </a:extLst>
          </p:cNvPr>
          <p:cNvSpPr txBox="1"/>
          <p:nvPr/>
        </p:nvSpPr>
        <p:spPr>
          <a:xfrm>
            <a:off x="3233550" y="238539"/>
            <a:ext cx="5724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Next" panose="020B0503020202020204" pitchFamily="34" charset="0"/>
              </a:rPr>
              <a:t>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1532761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99" y="3305047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096000" y="3402496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33-746B-774B-905B-A4C64967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07E-278A-D64F-84F0-88EE06B8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Finish previous class </a:t>
            </a:r>
            <a:r>
              <a:rPr lang="en-US" dirty="0"/>
              <a:t> </a:t>
            </a:r>
            <a:r>
              <a:rPr lang="en-US" b="1" dirty="0"/>
              <a:t>NO NEED!</a:t>
            </a:r>
          </a:p>
          <a:p>
            <a:pPr marL="0" indent="0">
              <a:buNone/>
            </a:pPr>
            <a:r>
              <a:rPr lang="en-US" dirty="0"/>
              <a:t>Single Machine Joins.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paper reviews in pairs?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Poll: random pairing each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7B36-FA8D-DF43-95D9-E846C53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81" y="4418229"/>
            <a:ext cx="1287708" cy="154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2ADB9-5834-8A4A-A365-993F45B02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6599582" y="4515678"/>
            <a:ext cx="972302" cy="13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9CF-7C4D-6D4B-B0CE-5A37EB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9A0D-1C0E-DF48-9583-0128228E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Discussion:</a:t>
            </a:r>
          </a:p>
          <a:p>
            <a:pPr marL="0" indent="0" algn="ctr">
              <a:buNone/>
            </a:pPr>
            <a:r>
              <a:rPr lang="en-US" dirty="0"/>
              <a:t>Is a hot dog a sandwich?   Discuss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Notetaker:</a:t>
            </a:r>
          </a:p>
          <a:p>
            <a:pPr marL="0" indent="0" algn="ctr">
              <a:buNone/>
            </a:pPr>
            <a:r>
              <a:rPr lang="en-US" dirty="0"/>
              <a:t>Summarize the discussion (~30s)</a:t>
            </a:r>
          </a:p>
        </p:txBody>
      </p:sp>
    </p:spTree>
    <p:extLst>
      <p:ext uri="{BB962C8B-B14F-4D97-AF65-F5344CB8AC3E}">
        <p14:creationId xmlns:p14="http://schemas.microsoft.com/office/powerpoint/2010/main" val="1757685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9EE-281D-7343-AC53-1C88E91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3779-796B-E64C-8598-7978BBBA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  <a:p>
            <a:r>
              <a:rPr lang="en-US" dirty="0"/>
              <a:t>Theoretical guarantees</a:t>
            </a:r>
          </a:p>
          <a:p>
            <a:r>
              <a:rPr lang="en-US" dirty="0"/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40047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3750</Words>
  <Application>Microsoft Macintosh PowerPoint</Application>
  <PresentationFormat>Widescreen</PresentationFormat>
  <Paragraphs>793</Paragraphs>
  <Slides>116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Avenir Book</vt:lpstr>
      <vt:lpstr>Avenir Next</vt:lpstr>
      <vt:lpstr>Calibri</vt:lpstr>
      <vt:lpstr>Cambria Math</vt:lpstr>
      <vt:lpstr>Consolas</vt:lpstr>
      <vt:lpstr>Impact</vt:lpstr>
      <vt:lpstr>Office Theme</vt:lpstr>
      <vt:lpstr>PowerPoint Presentation</vt:lpstr>
      <vt:lpstr>Class 18</vt:lpstr>
      <vt:lpstr>PowerPoint Presentation</vt:lpstr>
      <vt:lpstr>Logistics</vt:lpstr>
      <vt:lpstr>PowerPoint Presentation</vt:lpstr>
      <vt:lpstr>Reviews</vt:lpstr>
      <vt:lpstr>DB seminar talks</vt:lpstr>
      <vt:lpstr>Each group assigns notetaker</vt:lpstr>
      <vt:lpstr>PowerPoint Presentation</vt:lpstr>
      <vt:lpstr>Each group assigns notetaker</vt:lpstr>
      <vt:lpstr>Class 17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16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14</vt:lpstr>
      <vt:lpstr>PowerPoint Presentation</vt:lpstr>
      <vt:lpstr>Logistics</vt:lpstr>
      <vt:lpstr>PowerPoint Presentation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13</vt:lpstr>
      <vt:lpstr>PowerPoint Presentation</vt:lpstr>
      <vt:lpstr>Logistics</vt:lpstr>
      <vt:lpstr>Draft: Reproduce and Extend</vt:lpstr>
      <vt:lpstr>Draft: Research Project</vt:lpstr>
      <vt:lpstr>DB seminar talks</vt:lpstr>
      <vt:lpstr>Each group assigns notetaker</vt:lpstr>
      <vt:lpstr>PowerPoint Presentation</vt:lpstr>
      <vt:lpstr>Each group assigns notetaker</vt:lpstr>
      <vt:lpstr>PowerPoint Presentation</vt:lpstr>
      <vt:lpstr>Class 12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11</vt:lpstr>
      <vt:lpstr>PowerPoint Presentation</vt:lpstr>
      <vt:lpstr>Logistics</vt:lpstr>
      <vt:lpstr>DB seminar talks</vt:lpstr>
      <vt:lpstr>Each group assigns notetaker</vt:lpstr>
      <vt:lpstr>PowerPoint Presentation</vt:lpstr>
      <vt:lpstr>Each group assigns notetaker</vt:lpstr>
      <vt:lpstr>Class 10</vt:lpstr>
      <vt:lpstr>PowerPoint Presentation</vt:lpstr>
      <vt:lpstr>Logistics</vt:lpstr>
      <vt:lpstr>DB seminar talks</vt:lpstr>
      <vt:lpstr>Queryvis.com</vt:lpstr>
      <vt:lpstr>Breakout Qs</vt:lpstr>
      <vt:lpstr>Breakout Qs</vt:lpstr>
      <vt:lpstr>Breakout Qs.  </vt:lpstr>
      <vt:lpstr>PowerPoint Presentation</vt:lpstr>
      <vt:lpstr>Breakout Qs.  </vt:lpstr>
      <vt:lpstr>Class 9</vt:lpstr>
      <vt:lpstr>PowerPoint Presentation</vt:lpstr>
      <vt:lpstr>Logistics</vt:lpstr>
      <vt:lpstr>Comments</vt:lpstr>
      <vt:lpstr>Breakout Qs.  </vt:lpstr>
      <vt:lpstr>Class 8</vt:lpstr>
      <vt:lpstr>PowerPoint Presentation</vt:lpstr>
      <vt:lpstr>Logistics</vt:lpstr>
      <vt:lpstr>Breakout Qs.  </vt:lpstr>
      <vt:lpstr>Class 7</vt:lpstr>
      <vt:lpstr>PowerPoint Presentation</vt:lpstr>
      <vt:lpstr>Logistics</vt:lpstr>
      <vt:lpstr>DB seminar talks</vt:lpstr>
      <vt:lpstr>Breakout Qs.  </vt:lpstr>
      <vt:lpstr>Class 6</vt:lpstr>
      <vt:lpstr>PowerPoint Presentation</vt:lpstr>
      <vt:lpstr>Logistics</vt:lpstr>
      <vt:lpstr>DB seminar talks</vt:lpstr>
      <vt:lpstr>Breakout Qs.  Provide specific examples</vt:lpstr>
      <vt:lpstr>Breakout</vt:lpstr>
      <vt:lpstr>Class 5</vt:lpstr>
      <vt:lpstr>PowerPoint Presentation</vt:lpstr>
      <vt:lpstr>Logistics</vt:lpstr>
      <vt:lpstr>PowerPoint Presentation</vt:lpstr>
      <vt:lpstr>Reviews</vt:lpstr>
      <vt:lpstr>Reviews</vt:lpstr>
      <vt:lpstr>Class 4</vt:lpstr>
      <vt:lpstr>PowerPoint Presentation</vt:lpstr>
      <vt:lpstr>Today’s session</vt:lpstr>
      <vt:lpstr>Today’s session</vt:lpstr>
      <vt:lpstr>Breakout</vt:lpstr>
      <vt:lpstr>Discussion</vt:lpstr>
      <vt:lpstr>Class 3</vt:lpstr>
      <vt:lpstr>PowerPoint Presentation</vt:lpstr>
      <vt:lpstr>Today’s session</vt:lpstr>
      <vt:lpstr>Breakout</vt:lpstr>
      <vt:lpstr>Discussion</vt:lpstr>
      <vt:lpstr>Class 2</vt:lpstr>
      <vt:lpstr>PowerPoint Presentation</vt:lpstr>
      <vt:lpstr>Logistics</vt:lpstr>
      <vt:lpstr>Today’s session</vt:lpstr>
      <vt:lpstr>PowerPoint Presentation</vt:lpstr>
      <vt:lpstr>Black Lives Matter</vt:lpstr>
      <vt:lpstr>Black Lives Matter</vt:lpstr>
      <vt:lpstr>Black Lives Matter</vt:lpstr>
      <vt:lpstr>Black Lives Matter</vt:lpstr>
      <vt:lpstr>PowerPoint Presentation</vt:lpstr>
      <vt:lpstr>Search terms to learn more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181</cp:revision>
  <dcterms:created xsi:type="dcterms:W3CDTF">2020-09-08T14:06:51Z</dcterms:created>
  <dcterms:modified xsi:type="dcterms:W3CDTF">2020-11-10T16:26:40Z</dcterms:modified>
</cp:coreProperties>
</file>